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90" r:id="rId6"/>
    <p:sldMasterId id="2147483673" r:id="rId7"/>
  </p:sldMasterIdLst>
  <p:notesMasterIdLst>
    <p:notesMasterId r:id="rId55"/>
  </p:notesMasterIdLst>
  <p:sldIdLst>
    <p:sldId id="352" r:id="rId8"/>
    <p:sldId id="442" r:id="rId9"/>
    <p:sldId id="443" r:id="rId10"/>
    <p:sldId id="439" r:id="rId11"/>
    <p:sldId id="444" r:id="rId12"/>
    <p:sldId id="445" r:id="rId13"/>
    <p:sldId id="451" r:id="rId14"/>
    <p:sldId id="457" r:id="rId15"/>
    <p:sldId id="458" r:id="rId16"/>
    <p:sldId id="459" r:id="rId17"/>
    <p:sldId id="460" r:id="rId18"/>
    <p:sldId id="371" r:id="rId19"/>
    <p:sldId id="452" r:id="rId20"/>
    <p:sldId id="453" r:id="rId21"/>
    <p:sldId id="448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6" r:id="rId49"/>
    <p:sldId id="424" r:id="rId50"/>
    <p:sldId id="425" r:id="rId51"/>
    <p:sldId id="435" r:id="rId52"/>
    <p:sldId id="440" r:id="rId53"/>
    <p:sldId id="43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2E6417-9618-4383-A61B-5549A178D571}">
          <p14:sldIdLst>
            <p14:sldId id="352"/>
            <p14:sldId id="442"/>
            <p14:sldId id="443"/>
            <p14:sldId id="439"/>
            <p14:sldId id="444"/>
            <p14:sldId id="445"/>
            <p14:sldId id="451"/>
            <p14:sldId id="457"/>
            <p14:sldId id="458"/>
            <p14:sldId id="459"/>
            <p14:sldId id="460"/>
            <p14:sldId id="371"/>
            <p14:sldId id="452"/>
            <p14:sldId id="453"/>
            <p14:sldId id="448"/>
            <p14:sldId id="397"/>
            <p14:sldId id="398"/>
            <p14:sldId id="399"/>
            <p14:sldId id="400"/>
            <p14:sldId id="401"/>
            <p14:sldId id="402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6"/>
            <p14:sldId id="424"/>
            <p14:sldId id="425"/>
            <p14:sldId id="435"/>
            <p14:sldId id="440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F2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>
        <p:scale>
          <a:sx n="88" d="100"/>
          <a:sy n="88" d="100"/>
        </p:scale>
        <p:origin x="648" y="8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F5FFA75-247A-4C8C-99A7-8FA7026719C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E7EEE-5767-4D24-A28E-7A274AF0833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241B93-F28E-4606-BBD4-AC939342005F}"/>
              </a:ext>
            </a:extLst>
          </p:cNvPr>
          <p:cNvGrpSpPr/>
          <p:nvPr userDrawn="1"/>
        </p:nvGrpSpPr>
        <p:grpSpPr>
          <a:xfrm>
            <a:off x="8295412" y="1658804"/>
            <a:ext cx="3174949" cy="4282922"/>
            <a:chOff x="5745956" y="3501865"/>
            <a:chExt cx="2146216" cy="289518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D5FEAD8-CCC8-4927-9D00-F13C672A0888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410C0D4-0751-4396-AC4D-8AA62394539D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B7F163A-D0A2-4263-BD43-507FBE27081D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06E010-95BC-405B-A541-6121D952C170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DEF5EB-BA10-4B7D-A44B-0133ED1CF242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7A51BDC-88C3-445B-9C4C-1FEB7CAC7E9E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4B3BD2-D148-4C5F-BC4B-7DC5CEAD0464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38DEFB-93C7-4417-B27A-E84ED16848D4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EC7DDB-BF36-4D8E-9784-41D44C809CAD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151709-F242-456E-96D1-B0235A677014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420992-F47F-4217-A43D-619E55FB4C8A}"/>
              </a:ext>
            </a:extLst>
          </p:cNvPr>
          <p:cNvGrpSpPr/>
          <p:nvPr userDrawn="1"/>
        </p:nvGrpSpPr>
        <p:grpSpPr>
          <a:xfrm>
            <a:off x="6823319" y="3202196"/>
            <a:ext cx="1656867" cy="2912686"/>
            <a:chOff x="7182034" y="5192864"/>
            <a:chExt cx="825553" cy="1451279"/>
          </a:xfrm>
        </p:grpSpPr>
        <p:grpSp>
          <p:nvGrpSpPr>
            <p:cNvPr id="14" name="Group 3">
              <a:extLst>
                <a:ext uri="{FF2B5EF4-FFF2-40B4-BE49-F238E27FC236}">
                  <a16:creationId xmlns:a16="http://schemas.microsoft.com/office/drawing/2014/main" id="{EA578C17-35B1-48E6-B296-61B28F520150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D2F761DF-C8DF-4DE2-906D-05957CBED4C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9A9C4939-7986-450A-BF03-92EC6994DDF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651C2E6A-1A07-41FB-BAFE-59DB09FC6CB0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0158E23C-F3BA-4F44-A0C3-4095E0A3099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A65E39CA-F6F1-47A9-A567-86385EA9C95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3EE5F6-CF51-429D-9AB0-4384D58D7D4D}"/>
                </a:ext>
              </a:extLst>
            </p:cNvPr>
            <p:cNvGrpSpPr/>
            <p:nvPr/>
          </p:nvGrpSpPr>
          <p:grpSpPr>
            <a:xfrm>
              <a:off x="7210904" y="5333460"/>
              <a:ext cx="734603" cy="1136247"/>
              <a:chOff x="7224494" y="5344134"/>
              <a:chExt cx="734603" cy="1189257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058873-FEEF-4AE4-A07B-EFD8FB550E55}"/>
                  </a:ext>
                </a:extLst>
              </p:cNvPr>
              <p:cNvSpPr/>
              <p:nvPr/>
            </p:nvSpPr>
            <p:spPr>
              <a:xfrm>
                <a:off x="7224494" y="5344134"/>
                <a:ext cx="734603" cy="1189257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DA00E9A-7402-448B-B85E-58BD242040AC}"/>
                  </a:ext>
                </a:extLst>
              </p:cNvPr>
              <p:cNvSpPr/>
              <p:nvPr/>
            </p:nvSpPr>
            <p:spPr>
              <a:xfrm>
                <a:off x="7353653" y="5363515"/>
                <a:ext cx="604560" cy="1150499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44AA3EA-E673-4ED9-A582-47186191FE7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09452" y="2064430"/>
            <a:ext cx="2535033" cy="35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0F52A28-79CD-4100-B2ED-9CB938668D0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906381" y="3455576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79E55A1-D4BA-4358-932E-9597C584FB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816C7FB5-2361-4828-BC29-E65F8DBFBE6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8290-C40C-699E-AFDA-14DD6519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09C91-AAE8-8BE0-AE0C-1E6845227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9A3C-F265-A860-27EA-B2229244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ED69-41A9-4D69-979C-418F338811EF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D9EE-0F75-3055-CD83-D50EDB7C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018A4-16C0-2742-0994-2CD8376C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79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3AF1-C72C-6393-13C9-107B32B7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3C137-8AA8-0BC3-C56F-EE78B9B63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66FEA-7173-52AB-11DB-26C3827C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C25F-DC2F-4375-A126-A1B4F9CCBB96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58600-6443-754C-F426-32B93D46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D8F7-866A-6952-0CEF-A66A8B21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99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0AAB-329A-FB29-7277-171325BA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F45F-546A-FFD2-E54A-0226C44C0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B150-735B-A500-E357-94BB9FB98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35D3-D461-48EF-B0CF-EBBB9606BF1A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6276D-3071-601B-19B6-80114B87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FD49-C942-8208-5C12-16C2AEB4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9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CBCA-3B6F-6C9A-C535-749C37E3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9582B-B24C-DC65-AD3D-550E585D3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C5713-D235-50BD-85C3-DA9EB1312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CFA55-ADB0-B398-2366-529C40D5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318B-5862-46B6-9E78-0C8B1664764E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5BDAD-528B-97CE-EA2B-7E838F96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FAA0A-4CC1-1ACC-D733-844C5BC5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58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357F-29EF-07D0-130A-9A765E85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BE6AF-CE69-8ADB-4D63-D107FE7E9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5294D-7B9B-59B2-A02F-3083997D7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1D62A-87F9-28E8-BFE1-3D6529757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20547-B5B1-44C6-EA6C-84C9475E5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E2CD2-5C99-29F6-B5E3-ED6A9C19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F3AA-E2C2-4814-995F-D64289C02070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081D3-240F-9087-8AAF-3BEA3D04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2399B-4A0F-5C07-89A1-2DCBFCAB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661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5EC6-D0F5-BDB0-3426-A567A9CA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2EECB-E085-12FF-F238-4D4C60D6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B0F7-8B06-401F-9E4E-5A7FD04E6459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72087-98FC-CF40-A38E-E699288E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8E3F4-5DCC-C15F-8074-A687DD68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27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20F04-59AC-559F-C306-A358AC06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47CB-BA89-4730-A226-D3A668C4B112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A23C2-F30F-75DE-1D2B-16623798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60870-7242-2F71-F85E-29E9F028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1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01FC-5274-DBCB-594B-DE9F1891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74F7F-41FD-55E6-4FB2-F1802FC03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3503A-1184-A187-EE9C-96ACF7A2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DF96A-2138-4647-58FF-EC682A09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5A22-AA35-4AAD-BEC0-F9ECE7C235D6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1B6B3-5D3D-29B8-3432-75CC8468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C449D-0D90-A788-9353-BC236AC4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07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23E4-0686-AE2C-83A5-A2F3AC2C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5DA94-5054-3D39-4A6A-FA09CDAF0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3D0B1-3352-9868-1BA1-6BB02D00F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0A3F2-A344-623E-415C-D1892F97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F154-3157-4BDA-8719-1DEE1E04F856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AE0EF-E19F-A548-D3E2-CE142C73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ED867-2E0C-1671-D410-8401C0B8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3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9240-EF73-26E8-32CB-D0186510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E447F-CF91-ED2C-C13F-24430657C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FFCFD-F71A-82F0-A616-5BEDEB11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F9AB-21CE-40A9-9E25-CAB82B901FD9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D6D0-EC41-DC82-1F43-0568DBB0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9F24-6740-FA5C-6124-904B20C0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8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C6C78-A370-8BB7-541F-675CD56FA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85ABC-EC2A-158D-16E4-6735ADBE2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ED14-4C09-E6F6-C34B-189F2F0A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5477-E508-4EEC-9A3E-284DE3E1A6FA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1E59E-7669-4075-F7FC-74F37A1C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8F01-8C7D-7387-F29B-F63C3F40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65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A2E1274-C3E3-4B23-81C6-2ADDC2D225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40214" y="354163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EE5FCCE-5336-4B12-AF5E-45A3A142EA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8388" y="2357502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78ECB7-1E7B-46FD-B9CE-9B5E8E2909C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40214" y="4360841"/>
            <a:ext cx="1920975" cy="2212003"/>
          </a:xfrm>
          <a:custGeom>
            <a:avLst/>
            <a:gdLst>
              <a:gd name="connsiteX0" fmla="*/ 1525548 w 3062106"/>
              <a:gd name="connsiteY0" fmla="*/ 0 h 3526016"/>
              <a:gd name="connsiteX1" fmla="*/ 3060615 w 3062106"/>
              <a:gd name="connsiteY1" fmla="*/ 886272 h 3526016"/>
              <a:gd name="connsiteX2" fmla="*/ 3062106 w 3062106"/>
              <a:gd name="connsiteY2" fmla="*/ 2646962 h 3526016"/>
              <a:gd name="connsiteX3" fmla="*/ 1536558 w 3062106"/>
              <a:gd name="connsiteY3" fmla="*/ 3526016 h 3526016"/>
              <a:gd name="connsiteX4" fmla="*/ 1491 w 3062106"/>
              <a:gd name="connsiteY4" fmla="*/ 2639745 h 3526016"/>
              <a:gd name="connsiteX5" fmla="*/ 0 w 3062106"/>
              <a:gd name="connsiteY5" fmla="*/ 879054 h 35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2106" h="3526016">
                <a:moveTo>
                  <a:pt x="1525548" y="0"/>
                </a:moveTo>
                <a:lnTo>
                  <a:pt x="3060615" y="886272"/>
                </a:lnTo>
                <a:lnTo>
                  <a:pt x="3062106" y="2646962"/>
                </a:lnTo>
                <a:lnTo>
                  <a:pt x="1536558" y="3526016"/>
                </a:lnTo>
                <a:lnTo>
                  <a:pt x="1491" y="2639745"/>
                </a:lnTo>
                <a:lnTo>
                  <a:pt x="0" y="879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48">
            <a:extLst>
              <a:ext uri="{FF2B5EF4-FFF2-40B4-BE49-F238E27FC236}">
                <a16:creationId xmlns:a16="http://schemas.microsoft.com/office/drawing/2014/main" id="{97261BDD-8C56-4CFD-A5A6-4A57DD1C6C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51D8330-E771-4350-AECC-9F5BCE08B469}"/>
              </a:ext>
            </a:extLst>
          </p:cNvPr>
          <p:cNvGrpSpPr/>
          <p:nvPr userDrawn="1"/>
        </p:nvGrpSpPr>
        <p:grpSpPr>
          <a:xfrm>
            <a:off x="4079368" y="2057112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9BC9537-D370-4B73-BE04-2487029288D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89FD703-8A1A-4123-93DA-DCB9796279E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13713B-7120-4DB6-9B20-6EAD0FF0844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4728E52-C81E-4E0F-AE94-8B5DD8D16BB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7B8875-7B2F-4099-BF43-6AEEFA066AC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DFC375-279E-4884-956E-2358B7CF378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1D1132-8E41-42FD-9265-9196BB6CA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F613B5-35BF-44C8-BEF5-D0FA2E5CFB0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AF57B49-8A83-4949-8F5C-EF028AC6B5A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47170" y="2218668"/>
            <a:ext cx="3678250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CE1E69-8985-4606-9313-59F3633EE6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34C45-8433-721D-1A33-303A0256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87C43-9872-1E99-A3F6-8D054BEC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Content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951D1-86FF-285A-1013-6F0391F26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11AE9-943C-4C31-A113-B4D0535A0570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25635-20A2-8DD9-5F09-72A504E1A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4AFE8-52FC-D631-E3D5-605A619EF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444CF-B034-47B0-9709-00E26AD5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2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46DE71-6F11-43E3-B92C-4762162CD4CF}"/>
              </a:ext>
            </a:extLst>
          </p:cNvPr>
          <p:cNvGrpSpPr/>
          <p:nvPr/>
        </p:nvGrpSpPr>
        <p:grpSpPr>
          <a:xfrm>
            <a:off x="228600" y="1948390"/>
            <a:ext cx="11695176" cy="1195757"/>
            <a:chOff x="0" y="3215984"/>
            <a:chExt cx="12230249" cy="12504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B4C724-0776-4328-8F0A-B72DA1579537}"/>
                </a:ext>
              </a:extLst>
            </p:cNvPr>
            <p:cNvSpPr txBox="1"/>
            <p:nvPr/>
          </p:nvSpPr>
          <p:spPr>
            <a:xfrm>
              <a:off x="38249" y="3215984"/>
              <a:ext cx="12192000" cy="92333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Academic Activities Management System For KFS University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6167FF-AD5E-41E4-8385-3024DC936CF2}"/>
                </a:ext>
              </a:extLst>
            </p:cNvPr>
            <p:cNvSpPr txBox="1"/>
            <p:nvPr/>
          </p:nvSpPr>
          <p:spPr>
            <a:xfrm>
              <a:off x="0" y="4086792"/>
              <a:ext cx="12192000" cy="37965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Supervised by: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4CEAD730-4406-EB20-3752-58F06AF83406}"/>
              </a:ext>
            </a:extLst>
          </p:cNvPr>
          <p:cNvSpPr/>
          <p:nvPr/>
        </p:nvSpPr>
        <p:spPr>
          <a:xfrm>
            <a:off x="1014853" y="238312"/>
            <a:ext cx="1052783" cy="947075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979FFBD-F13D-DC4D-0154-7C79146D689D}"/>
              </a:ext>
            </a:extLst>
          </p:cNvPr>
          <p:cNvSpPr/>
          <p:nvPr/>
        </p:nvSpPr>
        <p:spPr>
          <a:xfrm>
            <a:off x="1904796" y="866003"/>
            <a:ext cx="1052783" cy="947075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hlinkClick r:id="rId2"/>
            <a:extLst>
              <a:ext uri="{FF2B5EF4-FFF2-40B4-BE49-F238E27FC236}">
                <a16:creationId xmlns:a16="http://schemas.microsoft.com/office/drawing/2014/main" id="{C4B599B1-43D3-FF5D-893B-D2F234A125B3}"/>
              </a:ext>
            </a:extLst>
          </p:cNvPr>
          <p:cNvSpPr txBox="1"/>
          <p:nvPr/>
        </p:nvSpPr>
        <p:spPr>
          <a:xfrm>
            <a:off x="172444" y="3520316"/>
            <a:ext cx="11844152" cy="8101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200" dirty="0">
                <a:solidFill>
                  <a:schemeClr val="bg1"/>
                </a:solidFill>
                <a:latin typeface="Algerian" panose="04020705040A02060702" pitchFamily="82" charset="0"/>
                <a:cs typeface="Arial" pitchFamily="34" charset="0"/>
              </a:rPr>
              <a:t>Dr/ Diana Tharwat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200" dirty="0">
                <a:solidFill>
                  <a:schemeClr val="bg1"/>
                </a:solidFill>
                <a:latin typeface="Algerian" panose="04020705040A02060702" pitchFamily="82" charset="0"/>
                <a:cs typeface="Arial" pitchFamily="34" charset="0"/>
              </a:rPr>
              <a:t>Dr/ Amena Ramadan </a:t>
            </a:r>
          </a:p>
        </p:txBody>
      </p:sp>
    </p:spTree>
    <p:extLst>
      <p:ext uri="{BB962C8B-B14F-4D97-AF65-F5344CB8AC3E}">
        <p14:creationId xmlns:p14="http://schemas.microsoft.com/office/powerpoint/2010/main" val="12367386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384" y="5369482"/>
            <a:ext cx="9798682" cy="665335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UML Models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9201" y="136525"/>
            <a:ext cx="8385048" cy="51736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863" y="6028904"/>
            <a:ext cx="9789937" cy="483192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activity diagram permission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0560758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27" y="5376331"/>
            <a:ext cx="9798682" cy="665335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UML Models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43" y="345904"/>
            <a:ext cx="10671466" cy="51736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617" y="6055720"/>
            <a:ext cx="9789937" cy="483192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Class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1998532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77" y="5052840"/>
            <a:ext cx="9798682" cy="665335"/>
          </a:xfrm>
          <a:prstGeom prst="ellipse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>
                <a:effectLst/>
                <a:latin typeface="+mn-lt"/>
                <a:ea typeface="Arial" panose="020B0604020202020204" pitchFamily="34" charset="0"/>
              </a:rPr>
              <a:t>E-R diagrams </a:t>
            </a:r>
            <a:endParaRPr lang="en-US" sz="4000" dirty="0">
              <a:latin typeface="+mn-lt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9" y="424241"/>
            <a:ext cx="11528761" cy="46115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863" y="5978229"/>
            <a:ext cx="9789937" cy="483192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System ER-Diagram – admin authorizations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2443485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77" y="5052840"/>
            <a:ext cx="9798682" cy="665335"/>
          </a:xfrm>
          <a:prstGeom prst="ellipse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>
                <a:effectLst/>
                <a:latin typeface="+mn-lt"/>
                <a:ea typeface="Arial" panose="020B0604020202020204" pitchFamily="34" charset="0"/>
              </a:rPr>
              <a:t>E-R diagrams </a:t>
            </a:r>
            <a:endParaRPr lang="en-US" sz="4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359" y="136525"/>
            <a:ext cx="10392747" cy="49143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863" y="5978229"/>
            <a:ext cx="9789937" cy="483192"/>
          </a:xfrm>
        </p:spPr>
        <p:txBody>
          <a:bodyPr anchor="ctr">
            <a:normAutofit/>
          </a:bodyPr>
          <a:lstStyle/>
          <a:p>
            <a:pPr marL="662305" marR="945515" algn="ctr">
              <a:spcBef>
                <a:spcPts val="78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System ER-Diagram – professor 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8195588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77" y="5280910"/>
            <a:ext cx="9798682" cy="665335"/>
          </a:xfrm>
          <a:prstGeom prst="ellipse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>
                <a:effectLst/>
                <a:latin typeface="+mn-lt"/>
                <a:ea typeface="Arial" panose="020B0604020202020204" pitchFamily="34" charset="0"/>
              </a:rPr>
              <a:t>E-R diagrams </a:t>
            </a:r>
            <a:endParaRPr lang="en-US" sz="4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586" y="257566"/>
            <a:ext cx="10378859" cy="50233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122" y="6160526"/>
            <a:ext cx="9789937" cy="483192"/>
          </a:xfrm>
        </p:spPr>
        <p:txBody>
          <a:bodyPr anchor="ctr">
            <a:normAutofit/>
          </a:bodyPr>
          <a:lstStyle/>
          <a:p>
            <a:pPr marL="662305" marR="945515" algn="ctr">
              <a:spcBef>
                <a:spcPts val="78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System ER-Diagram – student 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1300365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3D black and red cube illustration">
            <a:extLst>
              <a:ext uri="{FF2B5EF4-FFF2-40B4-BE49-F238E27FC236}">
                <a16:creationId xmlns:a16="http://schemas.microsoft.com/office/drawing/2014/main" id="{BFA18B1B-5888-BA57-E49D-DD330C32C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C20FA8-4033-9711-CC8A-E9BB0A01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KFS University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56687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C782D-8237-B9D4-4CFE-B3BDD8E3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Page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A23CE9-396D-1E18-206A-C91003741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r="1421" b="4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C93F63-1BF6-52C2-9A90-52639C5B8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r="7316" b="-4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27" name="Picture 2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51EFD22-8F90-A041-D32C-880A6C04ED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r="4163" b="4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178FA5-2468-A3AE-E51B-1531C681A1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6001" b="4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4EB04C-91B6-4DFE-DF67-0ACFCA9B47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8" b="-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E00E45-4AA6-137D-2482-7BA8FDDD21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8" b="-4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5F9D4-B2AB-A05E-F872-28D2056D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1239886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C782D-8237-B9D4-4CFE-B3BDD8E3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Register Page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EAA721-1EB5-6438-36D5-841BF9B72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6" b="13706"/>
          <a:stretch/>
        </p:blipFill>
        <p:spPr>
          <a:xfrm>
            <a:off x="895252" y="307731"/>
            <a:ext cx="10346397" cy="3997637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5F9D4-B2AB-A05E-F872-28D2056D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898989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4056945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C782D-8237-B9D4-4CFE-B3BDD8E3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EAA721-1EB5-6438-36D5-841BF9B72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7" b="10847"/>
          <a:stretch/>
        </p:blipFill>
        <p:spPr>
          <a:xfrm>
            <a:off x="937130" y="307731"/>
            <a:ext cx="10317740" cy="3997637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5F9D4-B2AB-A05E-F872-28D2056D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rgbClr val="898989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6341459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Home page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36799" y="2149222"/>
            <a:ext cx="7518401" cy="372160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0055450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4F70A5-B4D9-DB0D-29A1-4174F912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Meet Our Team 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EF56F-6DD9-09E6-B13A-0A72A93A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Mohamed Abd – El Hafez Mobark </a:t>
            </a:r>
          </a:p>
          <a:p>
            <a:r>
              <a:rPr lang="en-US" dirty="0"/>
              <a:t>Hussein Tarek Hassan</a:t>
            </a:r>
          </a:p>
          <a:p>
            <a:r>
              <a:rPr lang="en-US" dirty="0"/>
              <a:t>Mohamed Ali Abd – Elatif </a:t>
            </a:r>
          </a:p>
          <a:p>
            <a:r>
              <a:rPr lang="en-US" dirty="0"/>
              <a:t>Anas Ahmed Abd – EL Kader</a:t>
            </a:r>
          </a:p>
          <a:p>
            <a:r>
              <a:rPr lang="en-US" dirty="0"/>
              <a:t>Mohamed Awad Fahmy </a:t>
            </a:r>
          </a:p>
          <a:p>
            <a:r>
              <a:rPr lang="en-US" dirty="0"/>
              <a:t>Ahmed Mohamed Selim</a:t>
            </a:r>
          </a:p>
          <a:p>
            <a:r>
              <a:rPr lang="en-US" dirty="0"/>
              <a:t>Mohamed Abo El Azm </a:t>
            </a:r>
          </a:p>
        </p:txBody>
      </p:sp>
    </p:spTree>
    <p:extLst>
      <p:ext uri="{BB962C8B-B14F-4D97-AF65-F5344CB8AC3E}">
        <p14:creationId xmlns:p14="http://schemas.microsoft.com/office/powerpoint/2010/main" val="258095184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Home Create Course page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97967" y="2149222"/>
            <a:ext cx="7483151" cy="372160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4754119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 Create Event page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20685" y="2047815"/>
            <a:ext cx="7511143" cy="3823015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5090345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All Admins Accounts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28668" y="2149222"/>
            <a:ext cx="8134664" cy="372160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61739259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All Students Accounts</a:t>
            </a:r>
          </a:p>
        </p:txBody>
      </p:sp>
      <p:sp>
        <p:nvSpPr>
          <p:cNvPr id="67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6800" y="2289017"/>
            <a:ext cx="7518400" cy="34420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90046038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2C2C2C"/>
                </a:solidFill>
              </a:rPr>
              <a:t>Professor Home Page</a:t>
            </a:r>
          </a:p>
        </p:txBody>
      </p:sp>
      <p:sp>
        <p:nvSpPr>
          <p:cNvPr id="7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" r="296"/>
          <a:stretch/>
        </p:blipFill>
        <p:spPr>
          <a:xfrm>
            <a:off x="3873160" y="1583152"/>
            <a:ext cx="7542829" cy="3825609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513565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Upload lectures 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r="10590"/>
          <a:stretch/>
        </p:blipFill>
        <p:spPr>
          <a:xfrm>
            <a:off x="3631136" y="1525914"/>
            <a:ext cx="7878752" cy="4017921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42163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Upload A Video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1949"/>
          <a:stretch/>
        </p:blipFill>
        <p:spPr>
          <a:xfrm>
            <a:off x="3916392" y="1519723"/>
            <a:ext cx="7573993" cy="3818553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551504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Create A QR code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953"/>
          <a:stretch/>
        </p:blipFill>
        <p:spPr>
          <a:xfrm>
            <a:off x="3674415" y="1593048"/>
            <a:ext cx="7940319" cy="3671903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7679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Create An Exam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r="2296"/>
          <a:stretch/>
        </p:blipFill>
        <p:spPr>
          <a:xfrm>
            <a:off x="3951699" y="1578635"/>
            <a:ext cx="7495555" cy="3812874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9544914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View Exam</a:t>
            </a:r>
          </a:p>
        </p:txBody>
      </p:sp>
      <p:sp>
        <p:nvSpPr>
          <p:cNvPr id="88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1981" r="-8091" b="-1616"/>
          <a:stretch/>
        </p:blipFill>
        <p:spPr>
          <a:xfrm>
            <a:off x="3947540" y="1654021"/>
            <a:ext cx="8129017" cy="3423811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905291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0A13CE0E-3B97-BEAC-4A58-62D96189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9" r="9091" b="7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E5821-1BA3-005B-E725-123AEE00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56" y="18979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F5626-9210-C5D4-CD07-53F574CB8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42" y="1014095"/>
            <a:ext cx="3764826" cy="50416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Introduction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Problem Definition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Proposed system features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Methodology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UML models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ER – Diagrams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Results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Conclusion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7219684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Exam Details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r="-206"/>
          <a:stretch/>
        </p:blipFill>
        <p:spPr>
          <a:xfrm>
            <a:off x="3907460" y="1673239"/>
            <a:ext cx="7680602" cy="3511522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064804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Edit Exam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239"/>
          <a:stretch/>
        </p:blipFill>
        <p:spPr>
          <a:xfrm>
            <a:off x="3900895" y="1502229"/>
            <a:ext cx="7687167" cy="3530183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59300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2C2C2C"/>
                </a:solidFill>
              </a:rPr>
              <a:t>View Question List 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-1712" r="-117" b="421"/>
          <a:stretch/>
        </p:blipFill>
        <p:spPr>
          <a:xfrm>
            <a:off x="3893267" y="1623528"/>
            <a:ext cx="7603508" cy="3521172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79232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2C2C2C"/>
                </a:solidFill>
              </a:rPr>
              <a:t>Add Question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244" r="45"/>
          <a:stretch/>
        </p:blipFill>
        <p:spPr>
          <a:xfrm>
            <a:off x="3851987" y="1161743"/>
            <a:ext cx="7501813" cy="426932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31656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View Student Courses 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365" r="78"/>
          <a:stretch/>
        </p:blipFill>
        <p:spPr>
          <a:xfrm>
            <a:off x="3920281" y="1535503"/>
            <a:ext cx="7667781" cy="351060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46528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rgbClr val="2C2C2C"/>
                </a:solidFill>
              </a:rPr>
              <a:t>Approve student’s requests for courses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r="961"/>
          <a:stretch/>
        </p:blipFill>
        <p:spPr>
          <a:xfrm>
            <a:off x="4141653" y="1796991"/>
            <a:ext cx="7255616" cy="326401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0317484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Chat</a:t>
            </a:r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" r="12231"/>
          <a:stretch/>
        </p:blipFill>
        <p:spPr>
          <a:xfrm>
            <a:off x="3758810" y="1201331"/>
            <a:ext cx="7771530" cy="4808332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>
                <a:solidFill>
                  <a:srgbClr val="595959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810533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Student Home page 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763813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97346938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Post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781065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44721097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registered courses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0049" y="1697775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4776410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AAFB0-6634-F92E-59D5-CBA71959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F405-A05B-C8DF-ABFB-CE5AA4C1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Now a day’s education plays a significant role in development of any country.</a:t>
            </a:r>
          </a:p>
          <a:p>
            <a:r>
              <a:rPr lang="en-US" dirty="0"/>
              <a:t>Many of education organizations try to increase education quality. One of the aspects of this improvement is managing of university resources.</a:t>
            </a:r>
          </a:p>
          <a:p>
            <a:r>
              <a:rPr lang="en-US" dirty="0"/>
              <a:t>KFS university is a web application that helps professors and students to improve the learning process of all students in the university that facilitate the process of communication between professors and students.</a:t>
            </a:r>
          </a:p>
          <a:p>
            <a:r>
              <a:rPr lang="en-US" dirty="0"/>
              <a:t>KFS University Management System  is such a service which provides all services for an educational institute to make your life easier and faster.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B2974-2937-A5BD-1056-36903EE0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6E444CF-B034-47B0-9709-00E26AD5A745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7431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Upload QR Code 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763813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03307442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Download Lectures 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763813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10054164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Videos 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0606" y="1669625"/>
            <a:ext cx="7292614" cy="33386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19205114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Available Exams 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763813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5259227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0AB53-43FF-A0E8-02B7-2EBD1188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Exams Results 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CDB92-0EC5-4425-67BB-1F3DAFCE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763813"/>
            <a:ext cx="7214616" cy="3302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854E-D28F-63E4-8AF0-1A57AD6D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60967043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44C6C-657C-61D3-4FB8-9B84E920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C5A44-93EB-B8CF-29C4-F180820A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243148"/>
            <a:ext cx="9688296" cy="3791891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Aharoni" panose="02010803020104030203" pitchFamily="2" charset="-79"/>
              </a:rPr>
              <a:t>The system multiple advantage, university administration through managing and monitoring and storing students and professors’ data.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haroni" panose="02010803020104030203" pitchFamily="2" charset="-79"/>
              </a:rPr>
              <a:t>Professors will be able to supervise their students and communicate with them easily whatever, by write posts or chatting with them.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haroni" panose="02010803020104030203" pitchFamily="2" charset="-79"/>
              </a:rPr>
              <a:t>Improve students’ educational life and make them able to learn and watch lectures and take exams online.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haroni" panose="02010803020104030203" pitchFamily="2" charset="-79"/>
              </a:rPr>
              <a:t>After developing system “KFS university system” we concluded that it is satisfies the requirement and the objective correctly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cs typeface="Aharoni" panose="02010803020104030203" pitchFamily="2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0391-1680-35BB-9496-56E67130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48521025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99FF7-09AB-217E-2CD2-D5D7F1E7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3A3C-9128-447C-BE91-E14B53F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Making available parking areas for professors within university </a:t>
            </a:r>
          </a:p>
          <a:p>
            <a:r>
              <a:rPr lang="en-US" dirty="0"/>
              <a:t>Let the parents track the results of students </a:t>
            </a:r>
          </a:p>
          <a:p>
            <a:r>
              <a:rPr lang="en-US" dirty="0"/>
              <a:t>Let the student take an online certification </a:t>
            </a:r>
          </a:p>
          <a:p>
            <a:r>
              <a:rPr lang="en-US" dirty="0"/>
              <a:t>Let admin to manage the salary of university fees</a:t>
            </a:r>
          </a:p>
          <a:p>
            <a:r>
              <a:rPr lang="en-US" dirty="0"/>
              <a:t>Adding payment methods of university fees </a:t>
            </a:r>
          </a:p>
          <a:p>
            <a:r>
              <a:rPr lang="en-US" spc="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Let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parent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concatenation 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with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other</a:t>
            </a:r>
            <a:r>
              <a:rPr lang="en-US" spc="10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parents.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A58C-E869-D21F-16F7-A1C05A0A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85998592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D8323-5589-5836-FB45-48353D25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Graphic 7" descr="Heart with solid fill">
            <a:extLst>
              <a:ext uri="{FF2B5EF4-FFF2-40B4-BE49-F238E27FC236}">
                <a16:creationId xmlns:a16="http://schemas.microsoft.com/office/drawing/2014/main" id="{442915F2-AC29-E0C7-3978-F544E0A0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27650" y="1815727"/>
            <a:ext cx="3647645" cy="36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85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4E394-5028-1B56-AFEB-35BA2BFC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Definition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D6BB-71D7-0CF4-3F12-2AC8D9DA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494390"/>
            <a:ext cx="6906491" cy="5835785"/>
          </a:xfrm>
        </p:spPr>
        <p:txBody>
          <a:bodyPr anchor="ctr">
            <a:normAutofit/>
          </a:bodyPr>
          <a:lstStyle/>
          <a:p>
            <a:r>
              <a:rPr lang="en-US" sz="3600" dirty="0"/>
              <a:t>Less Security.</a:t>
            </a:r>
            <a:endParaRPr lang="ar-EG" sz="3600" dirty="0"/>
          </a:p>
          <a:p>
            <a:r>
              <a:rPr lang="en-US" sz="3600" dirty="0"/>
              <a:t>Time – consuming for students to enroll courses.</a:t>
            </a:r>
          </a:p>
          <a:p>
            <a:r>
              <a:rPr lang="en-US" sz="3600" dirty="0"/>
              <a:t>Difficulty for visitors to know the university events and news.</a:t>
            </a:r>
          </a:p>
          <a:p>
            <a:r>
              <a:rPr lang="en-US" sz="3600" dirty="0"/>
              <a:t>Risk of missing exam sheets.</a:t>
            </a:r>
          </a:p>
          <a:p>
            <a:r>
              <a:rPr lang="en-US" sz="3600" dirty="0"/>
              <a:t>After the covid – 19 pandemic ,its clearly that the educational system will not the same again.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760E3-FC7D-7FF4-9AA8-58B0C540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E444CF-B034-47B0-9709-00E26AD5A74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982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DA079-96DF-A1BE-A02B-8C7BB569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Proposed system features 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C2E80-D3C3-E55E-1956-EB087EC65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390" y="864048"/>
            <a:ext cx="6906491" cy="5692116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The common features of the project are:</a:t>
            </a:r>
          </a:p>
          <a:p>
            <a:pPr marL="0" indent="0">
              <a:buNone/>
            </a:pPr>
            <a:r>
              <a:rPr lang="en-US" sz="3600" dirty="0"/>
              <a:t>• This is quite easy to use for each user.</a:t>
            </a:r>
          </a:p>
          <a:p>
            <a:pPr marL="0" indent="0">
              <a:buNone/>
            </a:pPr>
            <a:r>
              <a:rPr lang="en-US" sz="3600" dirty="0"/>
              <a:t>• Increase efficiencies and reduce costs.</a:t>
            </a:r>
          </a:p>
          <a:p>
            <a:pPr marL="0" indent="0">
              <a:buNone/>
            </a:pPr>
            <a:r>
              <a:rPr lang="en-US" sz="3600" dirty="0"/>
              <a:t>• Easy account maintenance.</a:t>
            </a:r>
          </a:p>
          <a:p>
            <a:pPr marL="0" indent="0">
              <a:buNone/>
            </a:pPr>
            <a:r>
              <a:rPr lang="en-US" sz="3600" dirty="0"/>
              <a:t>• Easy attendance process.</a:t>
            </a:r>
          </a:p>
          <a:p>
            <a:pPr marL="0" indent="0">
              <a:buNone/>
            </a:pPr>
            <a:r>
              <a:rPr lang="en-US" sz="3600" dirty="0"/>
              <a:t>• Attendance history.</a:t>
            </a:r>
          </a:p>
          <a:p>
            <a:pPr marL="0" indent="0">
              <a:buNone/>
            </a:pPr>
            <a:r>
              <a:rPr lang="en-US" sz="3600" dirty="0"/>
              <a:t>• Easy online exam process.</a:t>
            </a:r>
          </a:p>
          <a:p>
            <a:pPr marL="0" indent="0">
              <a:buNone/>
            </a:pPr>
            <a:r>
              <a:rPr lang="en-US" sz="3600" dirty="0"/>
              <a:t>• Exam history.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63DD-2188-4522-3F69-81C83DC8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E444CF-B034-47B0-9709-00E26AD5A74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7918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35B91-EC54-2EE1-4AB6-1A0A64CC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Methodology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43884C-2750-9A49-9D83-32D041F6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Divided into three main modules </a:t>
            </a:r>
          </a:p>
          <a:p>
            <a:r>
              <a:rPr lang="en-US" sz="3600" b="1" dirty="0"/>
              <a:t>Administrator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Create Pages, Assign courses </a:t>
            </a: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3600" b="1" dirty="0"/>
              <a:t>Professor</a:t>
            </a:r>
          </a:p>
          <a:p>
            <a:pPr marL="0" indent="0"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Create exams, upload lectures and approve student’s request for courses </a:t>
            </a:r>
          </a:p>
          <a:p>
            <a:r>
              <a:rPr lang="en-US" sz="3600" b="1" dirty="0"/>
              <a:t>Student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post, Download lectures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C8973-5A22-E4BC-2760-F804F523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E444CF-B034-47B0-9709-00E26AD5A74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77" y="5052840"/>
            <a:ext cx="9798682" cy="665335"/>
          </a:xfrm>
          <a:prstGeom prst="ellipse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>
                <a:effectLst/>
                <a:latin typeface="+mn-lt"/>
                <a:ea typeface="Arial" panose="020B0604020202020204" pitchFamily="34" charset="0"/>
              </a:rPr>
              <a:t>UML Models</a:t>
            </a:r>
            <a:endParaRPr lang="en-US" sz="40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2112" y="165259"/>
            <a:ext cx="6400800" cy="48875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863" y="5978229"/>
            <a:ext cx="9789937" cy="483192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Use Cases Diagram</a:t>
            </a:r>
          </a:p>
          <a:p>
            <a:pPr algn="ctr"/>
            <a:endParaRPr lang="en-US" sz="20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777520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EDF2-C5AD-F5ED-CE6F-7E5DA326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384" y="5363569"/>
            <a:ext cx="9798682" cy="665335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600" dirty="0">
                <a:effectLst/>
                <a:latin typeface="+mn-lt"/>
                <a:ea typeface="Arial" panose="020B0604020202020204" pitchFamily="34" charset="0"/>
              </a:rPr>
              <a:t>UML Models</a:t>
            </a:r>
            <a:endParaRPr lang="en-US" sz="3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30151-97D3-1D1A-A97A-CD880F5BC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9030" y="136525"/>
            <a:ext cx="6382511" cy="49802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82B1-8614-922E-5A9F-FE2178B0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863" y="6064950"/>
            <a:ext cx="9789937" cy="483192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KFS University activity diagram login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CFF3D-8C39-444E-678A-1E235FC2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3683880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over and End Slide Mas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Break Slide Master">
  <a:themeElements>
    <a:clrScheme name="ALLPPT-6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7139F219651842BE9C8D0A4112B039" ma:contentTypeVersion="4" ma:contentTypeDescription="Create a new document." ma:contentTypeScope="" ma:versionID="43e1de1a4bcefc3b2dcd749c0d278fd2">
  <xsd:schema xmlns:xsd="http://www.w3.org/2001/XMLSchema" xmlns:xs="http://www.w3.org/2001/XMLSchema" xmlns:p="http://schemas.microsoft.com/office/2006/metadata/properties" xmlns:ns3="08907639-acde-4554-a1c1-a10178a78102" targetNamespace="http://schemas.microsoft.com/office/2006/metadata/properties" ma:root="true" ma:fieldsID="dac4af17a7fbc88138b9229d91e9e34d" ns3:_="">
    <xsd:import namespace="08907639-acde-4554-a1c1-a10178a781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907639-acde-4554-a1c1-a10178a781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350F63-8154-40A2-8A71-385B2E178D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907639-acde-4554-a1c1-a10178a781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B1D81E-F726-47D3-94A4-700363937D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6D296C-D128-410A-9F27-A77BBE13D9D5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8907639-acde-4554-a1c1-a10178a78102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8379</TotalTime>
  <Words>607</Words>
  <Application>Microsoft Office PowerPoint</Application>
  <PresentationFormat>Widescreen</PresentationFormat>
  <Paragraphs>154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Algerian</vt:lpstr>
      <vt:lpstr>Arial</vt:lpstr>
      <vt:lpstr>Calibri</vt:lpstr>
      <vt:lpstr>Calibri Light</vt:lpstr>
      <vt:lpstr>Tahoma</vt:lpstr>
      <vt:lpstr>Times New Roman</vt:lpstr>
      <vt:lpstr>Cover and End Slide Master</vt:lpstr>
      <vt:lpstr>Contents Slide Master</vt:lpstr>
      <vt:lpstr>Custom Design</vt:lpstr>
      <vt:lpstr>Section Break Slide Master</vt:lpstr>
      <vt:lpstr>PowerPoint Presentation</vt:lpstr>
      <vt:lpstr>Meet Our Team </vt:lpstr>
      <vt:lpstr>Outline</vt:lpstr>
      <vt:lpstr>Introduction </vt:lpstr>
      <vt:lpstr>Problem Definition</vt:lpstr>
      <vt:lpstr>Proposed system features  </vt:lpstr>
      <vt:lpstr>Methodology</vt:lpstr>
      <vt:lpstr>UML Models</vt:lpstr>
      <vt:lpstr>UML Models</vt:lpstr>
      <vt:lpstr>UML Models</vt:lpstr>
      <vt:lpstr>UML Models</vt:lpstr>
      <vt:lpstr>E-R diagrams </vt:lpstr>
      <vt:lpstr>E-R diagrams </vt:lpstr>
      <vt:lpstr>E-R diagrams </vt:lpstr>
      <vt:lpstr>KFS University Management System</vt:lpstr>
      <vt:lpstr>Home Page </vt:lpstr>
      <vt:lpstr>Register Page </vt:lpstr>
      <vt:lpstr>Login Page </vt:lpstr>
      <vt:lpstr>Admin Home page</vt:lpstr>
      <vt:lpstr>Admin Home Create Course page</vt:lpstr>
      <vt:lpstr>Admin  Create Event page</vt:lpstr>
      <vt:lpstr>Show All Admins Accounts</vt:lpstr>
      <vt:lpstr>Show All Students Accounts</vt:lpstr>
      <vt:lpstr>Professor Home Page</vt:lpstr>
      <vt:lpstr>Upload lectures </vt:lpstr>
      <vt:lpstr>Upload A Video</vt:lpstr>
      <vt:lpstr>Create A QR code</vt:lpstr>
      <vt:lpstr>Create An Exam</vt:lpstr>
      <vt:lpstr>View Exam</vt:lpstr>
      <vt:lpstr>Exam Details</vt:lpstr>
      <vt:lpstr>Edit Exam</vt:lpstr>
      <vt:lpstr>View Question List </vt:lpstr>
      <vt:lpstr>Add Question</vt:lpstr>
      <vt:lpstr>View Student Courses </vt:lpstr>
      <vt:lpstr>Approve student’s requests for courses</vt:lpstr>
      <vt:lpstr>Chat</vt:lpstr>
      <vt:lpstr>Student Home page </vt:lpstr>
      <vt:lpstr>Create Post</vt:lpstr>
      <vt:lpstr>Show registered courses</vt:lpstr>
      <vt:lpstr>Upload QR Code </vt:lpstr>
      <vt:lpstr>Download Lectures </vt:lpstr>
      <vt:lpstr>Open Videos </vt:lpstr>
      <vt:lpstr>Show Available Exams </vt:lpstr>
      <vt:lpstr>Exams Results </vt:lpstr>
      <vt:lpstr>Conclusion </vt:lpstr>
      <vt:lpstr>Future Work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hussain.fci_0931</cp:lastModifiedBy>
  <cp:revision>88</cp:revision>
  <dcterms:created xsi:type="dcterms:W3CDTF">2020-01-20T05:08:25Z</dcterms:created>
  <dcterms:modified xsi:type="dcterms:W3CDTF">2022-07-04T23:25:14Z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0x010100927139F219651842BE9C8D0A4112B039</vt:lpwstr>
  </property>
</Properties>
</file>